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9"/>
  </p:notesMasterIdLst>
  <p:sldIdLst>
    <p:sldId id="256" r:id="rId2"/>
    <p:sldId id="284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80" r:id="rId12"/>
    <p:sldId id="281" r:id="rId13"/>
    <p:sldId id="258" r:id="rId14"/>
    <p:sldId id="261" r:id="rId15"/>
    <p:sldId id="259" r:id="rId16"/>
    <p:sldId id="260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16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AD87A-BD44-5C40-A45E-DE6F74571134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F0EAD-471F-0B41-83EA-856D01B5D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4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both numbers of patches in reasonable bounds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F0EAD-471F-0B41-83EA-856D01B5D3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55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7E33-5A78-5B4D-AFDA-7CB26103608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5028-9C15-F044-B138-2983A5EC5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00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7E33-5A78-5B4D-AFDA-7CB26103608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5028-9C15-F044-B138-2983A5EC5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6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7E33-5A78-5B4D-AFDA-7CB26103608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5028-9C15-F044-B138-2983A5EC5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26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7E33-5A78-5B4D-AFDA-7CB26103608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5028-9C15-F044-B138-2983A5EC5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8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7E33-5A78-5B4D-AFDA-7CB26103608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5028-9C15-F044-B138-2983A5EC5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0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7E33-5A78-5B4D-AFDA-7CB26103608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5028-9C15-F044-B138-2983A5EC5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3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7E33-5A78-5B4D-AFDA-7CB26103608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5028-9C15-F044-B138-2983A5EC5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0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7E33-5A78-5B4D-AFDA-7CB26103608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5028-9C15-F044-B138-2983A5EC5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9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7E33-5A78-5B4D-AFDA-7CB26103608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5028-9C15-F044-B138-2983A5EC5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14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7E33-5A78-5B4D-AFDA-7CB26103608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5028-9C15-F044-B138-2983A5EC5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11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B7E33-5A78-5B4D-AFDA-7CB26103608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5028-9C15-F044-B138-2983A5EC5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9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B7E33-5A78-5B4D-AFDA-7CB26103608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35028-9C15-F044-B138-2983A5EC5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329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5CC0B-2E37-6A4B-B1BB-0D5BB1D62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320" y="4059244"/>
            <a:ext cx="6801321" cy="2523045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dirty="0"/>
              <a:t>Hierarchical Video Patching with Optimal Server Bandwidth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FB00D6-4691-E14A-AB89-C3EA26E2B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276120"/>
            <a:ext cx="3258675" cy="2089292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Junpeng Qiu</a:t>
            </a:r>
          </a:p>
          <a:p>
            <a:pPr algn="l"/>
            <a:r>
              <a:rPr lang="en-US" dirty="0"/>
              <a:t>jqiu6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197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B151F-E28C-4173-8406-232CD2765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Patch (example)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2167D-01CF-4A8C-AA96-05FC76814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931"/>
            <a:ext cx="10515600" cy="4351338"/>
          </a:xfrm>
        </p:spPr>
        <p:txBody>
          <a:bodyPr/>
          <a:lstStyle/>
          <a:p>
            <a:r>
              <a:rPr lang="en-US" dirty="0"/>
              <a:t>Instead of creating a 4-minute-long patch:</a:t>
            </a:r>
          </a:p>
          <a:p>
            <a:pPr lvl="1"/>
            <a:r>
              <a:rPr lang="en-US" dirty="0"/>
              <a:t>Client 3 reads data from both regular and patch channel of client 2</a:t>
            </a:r>
          </a:p>
          <a:p>
            <a:pPr lvl="1"/>
            <a:r>
              <a:rPr lang="en-US" dirty="0"/>
              <a:t>From client 2 patch: [1m,3m)</a:t>
            </a:r>
          </a:p>
          <a:p>
            <a:pPr lvl="1"/>
            <a:r>
              <a:rPr lang="en-US" dirty="0"/>
              <a:t>From regular: [4m,10m)</a:t>
            </a:r>
          </a:p>
          <a:p>
            <a:pPr lvl="1"/>
            <a:r>
              <a:rPr lang="en-US" dirty="0"/>
              <a:t>Only need patches for [0,1m) and [3m,4m)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F3785-722B-43CD-9F9D-6267100976B3}"/>
              </a:ext>
            </a:extLst>
          </p:cNvPr>
          <p:cNvSpPr txBox="1"/>
          <p:nvPr/>
        </p:nvSpPr>
        <p:spPr>
          <a:xfrm>
            <a:off x="6857773" y="223943"/>
            <a:ext cx="5782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</a:t>
            </a:r>
            <a:r>
              <a:rPr lang="en-US" sz="2000" dirty="0" err="1"/>
              <a:t>a,b</a:t>
            </a:r>
            <a:r>
              <a:rPr lang="en-US" sz="2000" dirty="0"/>
              <a:t>): video segment starting from time of a to b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71264-CDFF-40C9-95DA-D333FD16D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007" y="3539836"/>
            <a:ext cx="6048375" cy="30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51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B151F-E28C-4173-8406-232CD2765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Patch (example)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2167D-01CF-4A8C-AA96-05FC76814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931"/>
            <a:ext cx="10515600" cy="4351338"/>
          </a:xfrm>
        </p:spPr>
        <p:txBody>
          <a:bodyPr/>
          <a:lstStyle/>
          <a:p>
            <a:r>
              <a:rPr lang="en-US" dirty="0"/>
              <a:t>Instead of creating a 5-minute-long patch:</a:t>
            </a:r>
          </a:p>
          <a:p>
            <a:pPr lvl="1"/>
            <a:r>
              <a:rPr lang="en-US" dirty="0"/>
              <a:t>Client 4 reads data from both regular and patch channel of client 2/3</a:t>
            </a:r>
          </a:p>
          <a:p>
            <a:pPr lvl="1"/>
            <a:r>
              <a:rPr lang="en-US" dirty="0"/>
              <a:t>From client 2 patch: [2m,3m), from client 3 patch: [3m,4m)</a:t>
            </a:r>
          </a:p>
          <a:p>
            <a:pPr lvl="1"/>
            <a:r>
              <a:rPr lang="en-US" dirty="0"/>
              <a:t>From regular: [5m,10m)</a:t>
            </a:r>
          </a:p>
          <a:p>
            <a:pPr lvl="1"/>
            <a:r>
              <a:rPr lang="en-US" dirty="0"/>
              <a:t>Only need patches for [0,2m) and [4m,5m)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F3785-722B-43CD-9F9D-6267100976B3}"/>
              </a:ext>
            </a:extLst>
          </p:cNvPr>
          <p:cNvSpPr txBox="1"/>
          <p:nvPr/>
        </p:nvSpPr>
        <p:spPr>
          <a:xfrm>
            <a:off x="6997800" y="418765"/>
            <a:ext cx="5782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</a:t>
            </a:r>
            <a:r>
              <a:rPr lang="en-US" sz="2000" dirty="0" err="1"/>
              <a:t>a,b</a:t>
            </a:r>
            <a:r>
              <a:rPr lang="en-US" sz="2000" dirty="0"/>
              <a:t>): video segment starting from time of a to b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D6E54-6E8D-4363-AD28-B68F0B68E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96" y="3619622"/>
            <a:ext cx="6139059" cy="293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35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EE35-5A82-4C98-8DD6-CBCFB13A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CB00-41D1-49E9-8308-3C89226BC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for 10000L virtual seconds</a:t>
            </a:r>
          </a:p>
          <a:p>
            <a:r>
              <a:rPr lang="en-US" dirty="0"/>
              <a:t>Assumption</a:t>
            </a:r>
          </a:p>
          <a:p>
            <a:pPr lvl="1"/>
            <a:r>
              <a:rPr lang="en-US" dirty="0"/>
              <a:t>Scope limited to clients requesting a same video</a:t>
            </a:r>
          </a:p>
          <a:p>
            <a:pPr lvl="1"/>
            <a:r>
              <a:rPr lang="en-US" dirty="0"/>
              <a:t>Servers and clients always have enough channels to deliver/retrieve the video</a:t>
            </a:r>
          </a:p>
          <a:p>
            <a:pPr lvl="1"/>
            <a:r>
              <a:rPr lang="en-US" dirty="0"/>
              <a:t>Clients arrive according to Poisson process (truly random)</a:t>
            </a:r>
          </a:p>
        </p:txBody>
      </p:sp>
    </p:spTree>
    <p:extLst>
      <p:ext uri="{BB962C8B-B14F-4D97-AF65-F5344CB8AC3E}">
        <p14:creationId xmlns:p14="http://schemas.microsoft.com/office/powerpoint/2010/main" val="1833639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9374-0AF2-6941-AEFB-EF38F3CCA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Performance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927D35-B55F-1C47-892B-783F043EAB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FFFF"/>
                    </a:solidFill>
                  </a:rPr>
                  <a:t>Bandwidth: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>
                  <a:solidFill>
                    <a:srgbClr val="FFFFFF"/>
                  </a:solidFill>
                </a:endParaRPr>
              </a:p>
              <a:p>
                <a:r>
                  <a:rPr lang="en-US" dirty="0">
                    <a:solidFill>
                      <a:srgbClr val="FFFFFF"/>
                    </a:solidFill>
                  </a:rPr>
                  <a:t>Equation </a:t>
                </a:r>
                <a:r>
                  <a:rPr lang="en-US" dirty="0" err="1">
                    <a:solidFill>
                      <a:srgbClr val="FFFFFF"/>
                    </a:solidFill>
                  </a:rPr>
                  <a:t>v.s</a:t>
                </a:r>
                <a:r>
                  <a:rPr lang="en-US" dirty="0">
                    <a:solidFill>
                      <a:srgbClr val="FFFFFF"/>
                    </a:solidFill>
                  </a:rPr>
                  <a:t>. simulation and other models: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927D35-B55F-1C47-892B-783F043EAB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D18C3B1-89FB-0C48-B2CD-13B27AF2C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800" y="2864023"/>
            <a:ext cx="5409264" cy="331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15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9374-0AF2-6941-AEFB-EF38F3CCA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Performance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927D35-B55F-1C47-892B-783F043EAB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: % video already transferred and/or scheduled for a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: % video need to be scheduled for a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 model that saves bandwidth by sharing previous created patches: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927D35-B55F-1C47-892B-783F043EAB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569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2B05-E69C-624D-AE7C-DE4AB2B1A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0D2E4-0016-9F4E-BBED-4447823B8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8975"/>
          </a:xfrm>
        </p:spPr>
        <p:txBody>
          <a:bodyPr/>
          <a:lstStyle/>
          <a:p>
            <a:r>
              <a:rPr lang="en-US" dirty="0"/>
              <a:t>% video needed to be scheduled for newly arriving clients: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65541-AD04-DD48-98DD-D0BB0B31F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2423797"/>
            <a:ext cx="4438650" cy="29591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DE61B8-52FD-8140-B1BA-A0E5E01273FC}"/>
              </a:ext>
            </a:extLst>
          </p:cNvPr>
          <p:cNvSpPr txBox="1">
            <a:spLocks/>
          </p:cNvSpPr>
          <p:nvPr/>
        </p:nvSpPr>
        <p:spPr>
          <a:xfrm>
            <a:off x="838200" y="5515882"/>
            <a:ext cx="10515600" cy="688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Hierarchical has most reuse rate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597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F2363-B8D8-8348-B22F-0A703F00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4190D-6E3B-B448-90F7-94EB4F1BC8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Active patches: patches currently ongoing transmission</a:t>
                </a:r>
              </a:p>
              <a:p>
                <a:r>
                  <a:rPr lang="en-US" dirty="0"/>
                  <a:t>Scheduled patches: patches not ongoing but set for future transmission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minimum % of L served by the patch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4190D-6E3B-B448-90F7-94EB4F1BC8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811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58D01-8474-B84C-BEFB-54F09D570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54E4B3-9B70-DF4E-ABBD-75C789304F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03918"/>
              </a:xfrm>
            </p:spPr>
            <p:txBody>
              <a:bodyPr/>
              <a:lstStyle/>
              <a:p>
                <a:r>
                  <a:rPr lang="en-US" dirty="0"/>
                  <a:t>Toggling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54E4B3-9B70-DF4E-ABBD-75C789304F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03918"/>
              </a:xfrm>
              <a:blipFill>
                <a:blip r:embed="rId2"/>
                <a:stretch>
                  <a:fillRect l="-1043" t="-19277" b="-28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11C1E6E-B892-DA46-8CF7-9A50F680F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8784"/>
            <a:ext cx="4741917" cy="2985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8DE100-CF01-BF4C-AB14-83DBD4BA1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08784"/>
            <a:ext cx="4452516" cy="29850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E48D2D-9423-0B46-BA4B-022DFBB88BEB}"/>
              </a:ext>
            </a:extLst>
          </p:cNvPr>
          <p:cNvSpPr txBox="1">
            <a:spLocks/>
          </p:cNvSpPr>
          <p:nvPr/>
        </p:nvSpPr>
        <p:spPr>
          <a:xfrm>
            <a:off x="838200" y="5673045"/>
            <a:ext cx="10515600" cy="503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Higher a yields higher amount of active patches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056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5CEC8-A6A0-EB46-AEFC-4E4C662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029824-2113-5840-8EF4-B0859BD44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880113"/>
                <a:ext cx="10515600" cy="1798983"/>
              </a:xfrm>
            </p:spPr>
            <p:txBody>
              <a:bodyPr/>
              <a:lstStyle/>
              <a:p>
                <a:r>
                  <a:rPr lang="en-US" dirty="0"/>
                  <a:t>Number of inactive patches dominates</a:t>
                </a:r>
              </a:p>
              <a:p>
                <a:r>
                  <a:rPr lang="en-US" dirty="0"/>
                  <a:t>Limit on size of patches: # scheduled patches decreases at high load</a:t>
                </a:r>
              </a:p>
              <a:p>
                <a:r>
                  <a:rPr lang="en-US" dirty="0"/>
                  <a:t>Combining with previous figure: optimal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0.001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029824-2113-5840-8EF4-B0859BD44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880113"/>
                <a:ext cx="10515600" cy="1798983"/>
              </a:xfrm>
              <a:blipFill>
                <a:blip r:embed="rId3"/>
                <a:stretch>
                  <a:fillRect l="-1043" t="-5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F599DCB-D2EB-4F4B-A14B-1B50057C5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05733"/>
            <a:ext cx="5188547" cy="3478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B1BEFE-227D-FD43-85B2-63BCD671E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05733"/>
            <a:ext cx="5122134" cy="347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80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A531-349B-E64F-8BBE-BCA7B0D3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A4935-4652-3444-ABE2-C2F85F1DF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18"/>
            <a:ext cx="10515600" cy="14332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Clients need to concurrently receive data from different patches</a:t>
            </a:r>
          </a:p>
          <a:p>
            <a:r>
              <a:rPr lang="en-US" dirty="0"/>
              <a:t>1 – ECFD: max % clients using respective # of channels</a:t>
            </a:r>
          </a:p>
          <a:p>
            <a:r>
              <a:rPr lang="en-US" dirty="0"/>
              <a:t>ECFD: min % clients using &lt; respective # of channels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87041-8F1C-764A-983A-282BA4E98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56064"/>
            <a:ext cx="3985313" cy="2391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C51DD4-B1DD-4B47-AC74-C814E350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884" y="2956064"/>
            <a:ext cx="4203700" cy="2489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7214F6-B804-5B4A-B3B5-B7EE2C390BCC}"/>
              </a:ext>
            </a:extLst>
          </p:cNvPr>
          <p:cNvSpPr txBox="1">
            <a:spLocks/>
          </p:cNvSpPr>
          <p:nvPr/>
        </p:nvSpPr>
        <p:spPr>
          <a:xfrm>
            <a:off x="838200" y="5445264"/>
            <a:ext cx="10515600" cy="14332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99% clients using &lt;= 6 concurrently</a:t>
            </a:r>
          </a:p>
          <a:p>
            <a:r>
              <a:rPr lang="en-US" dirty="0"/>
              <a:t>Upper limit of channels a client need is 23</a:t>
            </a:r>
          </a:p>
          <a:p>
            <a:r>
              <a:rPr lang="en-US" dirty="0"/>
              <a:t>Clients side can usually handle the network requirement </a:t>
            </a:r>
          </a:p>
        </p:txBody>
      </p:sp>
    </p:spTree>
    <p:extLst>
      <p:ext uri="{BB962C8B-B14F-4D97-AF65-F5344CB8AC3E}">
        <p14:creationId xmlns:p14="http://schemas.microsoft.com/office/powerpoint/2010/main" val="2282040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C56DB-C9E1-4E50-A46F-E71AA189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B0890-29E4-4CEF-A284-2F72B6ACA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on Demand</a:t>
            </a:r>
          </a:p>
          <a:p>
            <a:r>
              <a:rPr lang="en-US" dirty="0"/>
              <a:t>Related Solutions</a:t>
            </a:r>
          </a:p>
          <a:p>
            <a:r>
              <a:rPr lang="en-US" dirty="0"/>
              <a:t>Hierarchical Patch</a:t>
            </a:r>
          </a:p>
          <a:p>
            <a:r>
              <a:rPr lang="en-US" dirty="0"/>
              <a:t>Simulation &amp; Performance</a:t>
            </a:r>
          </a:p>
          <a:p>
            <a:r>
              <a:rPr lang="en-US" dirty="0"/>
              <a:t>Pros &amp; cons</a:t>
            </a:r>
          </a:p>
          <a:p>
            <a:r>
              <a:rPr lang="en-US" dirty="0"/>
              <a:t>Comments to </a:t>
            </a:r>
            <a:r>
              <a:rPr lang="en-US"/>
              <a:t>improve the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1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E61C8-C6B2-D642-AB78-87776083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D4724-6B57-734A-B60F-187D88CF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320"/>
            <a:ext cx="10515600" cy="54406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Batched version of Hierarchical Patching System (near </a:t>
            </a:r>
            <a:r>
              <a:rPr lang="en-US" dirty="0" err="1"/>
              <a:t>VoD</a:t>
            </a:r>
            <a:r>
              <a:rPr lang="en-US" dirty="0"/>
              <a:t>)</a:t>
            </a:r>
          </a:p>
          <a:p>
            <a:r>
              <a:rPr lang="en-US" dirty="0" err="1"/>
              <a:t>Avg</a:t>
            </a:r>
            <a:r>
              <a:rPr lang="en-US" dirty="0"/>
              <a:t> # Server Channels and Harmonic series (straight line):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segments =&gt; More load to reach Harmonic function (H(N))</a:t>
            </a:r>
          </a:p>
          <a:p>
            <a:r>
              <a:rPr lang="en-US" dirty="0"/>
              <a:t>Two cases to study maximum # channels on server:</a:t>
            </a:r>
          </a:p>
          <a:p>
            <a:pPr lvl="1"/>
            <a:r>
              <a:rPr lang="en-US" dirty="0"/>
              <a:t>infinite load: new clients arrive in each time slot</a:t>
            </a:r>
          </a:p>
          <a:p>
            <a:pPr lvl="1"/>
            <a:r>
              <a:rPr lang="en-US" dirty="0"/>
              <a:t>finite load: not every time slot gets new clients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61896-EA99-3244-8A1E-1D94918D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234" y="2294115"/>
            <a:ext cx="4459286" cy="258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53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E6E6F-7871-0443-826D-39EF0789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7712D2-F7CC-864D-AA2A-0AE3CE730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33"/>
            <a:ext cx="10515600" cy="1019300"/>
          </a:xfrm>
        </p:spPr>
        <p:txBody>
          <a:bodyPr>
            <a:normAutofit/>
          </a:bodyPr>
          <a:lstStyle/>
          <a:p>
            <a:r>
              <a:rPr lang="en-US" dirty="0"/>
              <a:t>1-CDF: max # servers serving that # of channels concurrently</a:t>
            </a:r>
          </a:p>
          <a:p>
            <a:r>
              <a:rPr lang="en-US" dirty="0"/>
              <a:t>Fat line: upper limit # concurrent channels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F47B1-6CC9-1340-9B53-1D01CE94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080" y="2475131"/>
            <a:ext cx="5120120" cy="313018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6BD5DB-2032-5646-90B2-087AF1F509BB}"/>
              </a:ext>
            </a:extLst>
          </p:cNvPr>
          <p:cNvSpPr txBox="1">
            <a:spLocks/>
          </p:cNvSpPr>
          <p:nvPr/>
        </p:nvSpPr>
        <p:spPr>
          <a:xfrm>
            <a:off x="838200" y="5729460"/>
            <a:ext cx="11133668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 &gt;= 1000: &gt; 5.8% servers use more than 22 channels</a:t>
            </a:r>
          </a:p>
          <a:p>
            <a:r>
              <a:rPr lang="en-US" dirty="0"/>
              <a:t>Infinite: Batched HP provides lowest </a:t>
            </a:r>
            <a:r>
              <a:rPr lang="en-US" dirty="0" err="1"/>
              <a:t>avg</a:t>
            </a:r>
            <a:r>
              <a:rPr lang="en-US" dirty="0"/>
              <a:t> bandwidth while bursts happen</a:t>
            </a:r>
          </a:p>
        </p:txBody>
      </p:sp>
    </p:spTree>
    <p:extLst>
      <p:ext uri="{BB962C8B-B14F-4D97-AF65-F5344CB8AC3E}">
        <p14:creationId xmlns:p14="http://schemas.microsoft.com/office/powerpoint/2010/main" val="2047478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5053-A23D-8C41-A7E6-80E34E30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948ADD-2B55-6948-9B88-00FC18E0A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52"/>
            <a:ext cx="10515600" cy="1053042"/>
          </a:xfrm>
        </p:spPr>
        <p:txBody>
          <a:bodyPr/>
          <a:lstStyle/>
          <a:p>
            <a:r>
              <a:rPr lang="en-US" dirty="0"/>
              <a:t>Finite cases</a:t>
            </a:r>
          </a:p>
          <a:p>
            <a:r>
              <a:rPr lang="en-US" dirty="0"/>
              <a:t>% Servers using </a:t>
            </a:r>
            <a:r>
              <a:rPr lang="en-US" dirty="0" err="1"/>
              <a:t>corr</a:t>
            </a:r>
            <a:r>
              <a:rPr lang="en-US" dirty="0"/>
              <a:t> # of </a:t>
            </a:r>
            <a:r>
              <a:rPr lang="en-US" dirty="0" err="1"/>
              <a:t>channles</a:t>
            </a:r>
            <a:r>
              <a:rPr lang="en-US" dirty="0"/>
              <a:t> (fat lines: result from infinite cases)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B4644A-14D2-BC43-957C-8621188688EF}"/>
              </a:ext>
            </a:extLst>
          </p:cNvPr>
          <p:cNvSpPr txBox="1">
            <a:spLocks/>
          </p:cNvSpPr>
          <p:nvPr/>
        </p:nvSpPr>
        <p:spPr>
          <a:xfrm>
            <a:off x="838200" y="5051940"/>
            <a:ext cx="10515600" cy="124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N=1000: high loads behave most differently from indefinite load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81950B-0F36-1546-9706-FB03161CAA91}"/>
              </a:ext>
            </a:extLst>
          </p:cNvPr>
          <p:cNvGrpSpPr/>
          <p:nvPr/>
        </p:nvGrpSpPr>
        <p:grpSpPr>
          <a:xfrm>
            <a:off x="1032935" y="2618703"/>
            <a:ext cx="3193618" cy="1962344"/>
            <a:chOff x="660400" y="3008169"/>
            <a:chExt cx="3193618" cy="19623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351841-321E-904C-AA5B-170AE00AA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400" y="3008169"/>
              <a:ext cx="3193618" cy="196234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112842-44A9-424F-9A75-C709061EBBC1}"/>
                </a:ext>
              </a:extLst>
            </p:cNvPr>
            <p:cNvSpPr txBox="1"/>
            <p:nvPr/>
          </p:nvSpPr>
          <p:spPr>
            <a:xfrm>
              <a:off x="2170547" y="4131576"/>
              <a:ext cx="859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N=50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3C5A33-9DBD-EA48-9257-EEB84DFC6C30}"/>
              </a:ext>
            </a:extLst>
          </p:cNvPr>
          <p:cNvGrpSpPr/>
          <p:nvPr/>
        </p:nvGrpSpPr>
        <p:grpSpPr>
          <a:xfrm>
            <a:off x="4278287" y="2618703"/>
            <a:ext cx="3193618" cy="1993825"/>
            <a:chOff x="3981955" y="3008169"/>
            <a:chExt cx="3193618" cy="19938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6CE186-E4AE-5F42-927C-E109EDC2B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1955" y="3008169"/>
              <a:ext cx="3193618" cy="199382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5FD667-F58C-8541-82DA-8DE3AEC494A4}"/>
                </a:ext>
              </a:extLst>
            </p:cNvPr>
            <p:cNvSpPr txBox="1"/>
            <p:nvPr/>
          </p:nvSpPr>
          <p:spPr>
            <a:xfrm>
              <a:off x="5360170" y="4125576"/>
              <a:ext cx="1082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N=100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8A5BB1-2B59-0843-A934-1C340975BD5A}"/>
              </a:ext>
            </a:extLst>
          </p:cNvPr>
          <p:cNvGrpSpPr/>
          <p:nvPr/>
        </p:nvGrpSpPr>
        <p:grpSpPr>
          <a:xfrm>
            <a:off x="7588251" y="2618703"/>
            <a:ext cx="3193205" cy="1962344"/>
            <a:chOff x="7215716" y="3008169"/>
            <a:chExt cx="3193205" cy="196234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32F9A8-B2EB-7545-B699-0F2763E0E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5716" y="3008169"/>
              <a:ext cx="3193205" cy="196234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E0EC32-DB1D-0646-AF37-438FAEA47281}"/>
                </a:ext>
              </a:extLst>
            </p:cNvPr>
            <p:cNvSpPr txBox="1"/>
            <p:nvPr/>
          </p:nvSpPr>
          <p:spPr>
            <a:xfrm>
              <a:off x="8542867" y="4061646"/>
              <a:ext cx="990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N=1000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6961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57220-46BC-F04E-9B84-C6DF0819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9473BA-E516-3843-B894-CC5378183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8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% client download concurrently from such # of channels: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ED7328-A372-2A41-93DF-28E25060FE80}"/>
              </a:ext>
            </a:extLst>
          </p:cNvPr>
          <p:cNvGrpSpPr/>
          <p:nvPr/>
        </p:nvGrpSpPr>
        <p:grpSpPr>
          <a:xfrm>
            <a:off x="475055" y="2429404"/>
            <a:ext cx="3733951" cy="2362211"/>
            <a:chOff x="566495" y="2533062"/>
            <a:chExt cx="3733951" cy="236221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0D9111A-B970-7842-ACE3-7CA1AFEA6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495" y="2533062"/>
              <a:ext cx="3733951" cy="236221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AF7529-8DEE-7449-AF66-90C16AD4D223}"/>
                </a:ext>
              </a:extLst>
            </p:cNvPr>
            <p:cNvSpPr txBox="1"/>
            <p:nvPr/>
          </p:nvSpPr>
          <p:spPr>
            <a:xfrm>
              <a:off x="2306012" y="3851564"/>
              <a:ext cx="7250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N=50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F6D22F-7F37-1543-BB19-AF7D5A199C9B}"/>
              </a:ext>
            </a:extLst>
          </p:cNvPr>
          <p:cNvGrpSpPr/>
          <p:nvPr/>
        </p:nvGrpSpPr>
        <p:grpSpPr>
          <a:xfrm>
            <a:off x="4296311" y="2431493"/>
            <a:ext cx="3793053" cy="2360122"/>
            <a:chOff x="4387751" y="2535151"/>
            <a:chExt cx="3793053" cy="236012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AC51C06-0343-FC42-BCCD-5FE12474E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7751" y="2535151"/>
              <a:ext cx="3793053" cy="23601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AEFB31-72C9-9542-BEF4-E8639A249185}"/>
                </a:ext>
              </a:extLst>
            </p:cNvPr>
            <p:cNvSpPr txBox="1"/>
            <p:nvPr/>
          </p:nvSpPr>
          <p:spPr>
            <a:xfrm>
              <a:off x="6054669" y="3851451"/>
              <a:ext cx="9990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N=100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F3E9C5-9EC6-A64B-B314-8765CFA93686}"/>
              </a:ext>
            </a:extLst>
          </p:cNvPr>
          <p:cNvGrpSpPr/>
          <p:nvPr/>
        </p:nvGrpSpPr>
        <p:grpSpPr>
          <a:xfrm>
            <a:off x="8176669" y="2429404"/>
            <a:ext cx="3733951" cy="2357187"/>
            <a:chOff x="8268109" y="2533062"/>
            <a:chExt cx="3733951" cy="235718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D043C3-5CD3-1749-905F-AB9D2F333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8109" y="2533062"/>
              <a:ext cx="3733951" cy="235718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A1326A-66D9-1547-8331-CFEA44836018}"/>
                </a:ext>
              </a:extLst>
            </p:cNvPr>
            <p:cNvSpPr txBox="1"/>
            <p:nvPr/>
          </p:nvSpPr>
          <p:spPr>
            <a:xfrm>
              <a:off x="10325485" y="3851451"/>
              <a:ext cx="10283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N=1000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5A8CFFB3-669B-A04B-A9ED-B02237EC86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013429"/>
                <a:ext cx="10515600" cy="15821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N=1000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&lt;1000</m:t>
                    </m:r>
                  </m:oMath>
                </a14:m>
                <a:r>
                  <a:rPr lang="en-US" dirty="0"/>
                  <a:t> give least </a:t>
                </a:r>
                <a:r>
                  <a:rPr lang="en-US" dirty="0" err="1"/>
                  <a:t>avg</a:t>
                </a:r>
                <a:r>
                  <a:rPr lang="en-US" dirty="0"/>
                  <a:t> waiting time and less # of concurrent channels</a:t>
                </a:r>
              </a:p>
              <a:p>
                <a:r>
                  <a:rPr lang="en-US" dirty="0"/>
                  <a:t>Batched HP good at handling high but limited work load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5A8CFFB3-669B-A04B-A9ED-B02237EC8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13429"/>
                <a:ext cx="10515600" cy="1582104"/>
              </a:xfrm>
              <a:prstGeom prst="rect">
                <a:avLst/>
              </a:prstGeom>
              <a:blipFill>
                <a:blip r:embed="rId5"/>
                <a:stretch>
                  <a:fillRect l="-965" t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660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953E-F04D-3F47-8DEF-06209970E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&amp;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61FB2-5911-FC41-86FF-C261BEB00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2887"/>
          </a:xfrm>
        </p:spPr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Intuitive illustration on how hierarchical patch works in a specific example</a:t>
            </a:r>
          </a:p>
          <a:p>
            <a:pPr lvl="1"/>
            <a:r>
              <a:rPr lang="en-US" dirty="0"/>
              <a:t>Rely on simulation result to convince readers of effectiveness</a:t>
            </a:r>
          </a:p>
          <a:p>
            <a:pPr lvl="1"/>
            <a:r>
              <a:rPr lang="en-US" dirty="0"/>
              <a:t>Clear benchmark: # channels concurrently used on server/client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No supporting evidence for argument that capability of transferring &gt;= 22 HD video channels (bit rate=1.5mB/s) in the future 10 years</a:t>
            </a:r>
          </a:p>
          <a:p>
            <a:pPr lvl="1"/>
            <a:r>
              <a:rPr lang="en-US" dirty="0"/>
              <a:t>Unrealistic assumption not explicit: each client </a:t>
            </a:r>
            <a:r>
              <a:rPr lang="en-US" dirty="0" err="1"/>
              <a:t>req</a:t>
            </a:r>
            <a:r>
              <a:rPr lang="en-US" dirty="0"/>
              <a:t> video from start to end</a:t>
            </a:r>
          </a:p>
          <a:p>
            <a:pPr lvl="1"/>
            <a:r>
              <a:rPr lang="en-US" dirty="0"/>
              <a:t>Lack of # client channels in infinite Batched case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65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680ED-98E6-BA44-9486-D8B68976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28DAD-0D34-ED40-BE4B-2483FA118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simulation based on: client requests different parts of the video and terminates stream randomly</a:t>
            </a:r>
          </a:p>
          <a:p>
            <a:r>
              <a:rPr lang="en-US" dirty="0"/>
              <a:t>Improve the method by enabling transmission across clients:</a:t>
            </a:r>
          </a:p>
          <a:p>
            <a:pPr lvl="1"/>
            <a:r>
              <a:rPr lang="en-US" dirty="0"/>
              <a:t>Clients do not delete video from cache immediately </a:t>
            </a:r>
          </a:p>
          <a:p>
            <a:pPr lvl="1"/>
            <a:r>
              <a:rPr lang="en-US"/>
              <a:t>Clients send video to others from cache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6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AB36-9538-4106-82BE-E3513808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3A2E51-A250-40BA-8F0F-D9820CC5C6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Hierarchical patches decrease </a:t>
                </a:r>
                <a:r>
                  <a:rPr lang="en-US" dirty="0" err="1"/>
                  <a:t>avg</a:t>
                </a:r>
                <a:r>
                  <a:rPr lang="en-US" dirty="0"/>
                  <a:t> bandwidth for servers</a:t>
                </a:r>
              </a:p>
              <a:p>
                <a:r>
                  <a:rPr lang="en-US" dirty="0"/>
                  <a:t>choices of parameters exist to limit the bandwidth on client &lt;=22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r>
                  <a:rPr lang="en-US" dirty="0"/>
                  <a:t>: near-optimal server bandwidth w/ load &lt; 1000, less CPU power to manage the patches</a:t>
                </a:r>
              </a:p>
              <a:p>
                <a:r>
                  <a:rPr lang="en-US" dirty="0"/>
                  <a:t>Batched: N=1000 can handle high but limited load</a:t>
                </a:r>
              </a:p>
              <a:p>
                <a:r>
                  <a:rPr lang="en-US" dirty="0"/>
                  <a:t>Suggestion:</a:t>
                </a:r>
              </a:p>
              <a:p>
                <a:pPr lvl="1"/>
                <a:r>
                  <a:rPr lang="en-US" dirty="0"/>
                  <a:t>Show evidence to support that clients can handle the bandwidth requirement</a:t>
                </a:r>
              </a:p>
              <a:p>
                <a:pPr lvl="1"/>
                <a:r>
                  <a:rPr lang="en-US" dirty="0"/>
                  <a:t>Simulation on more realistic behavior from the clients</a:t>
                </a:r>
              </a:p>
              <a:p>
                <a:pPr lvl="1"/>
                <a:r>
                  <a:rPr lang="en-US" dirty="0"/>
                  <a:t>Enabling clients sharing video caches among each other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3A2E51-A250-40BA-8F0F-D9820CC5C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646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A933A-6F68-4E72-AE09-D8D4684F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C1977-D87C-46B0-A9C3-EDEC965CE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GUAN, D. AND YU, S. 2004. A two-level patching scheme for video-on-demand delivery. IEEE Trans. Broadcast. 50, 1, 11–15. </a:t>
            </a:r>
          </a:p>
          <a:p>
            <a:r>
              <a:rPr lang="en-US" dirty="0"/>
              <a:t>HUA, K., CAI, Y., AND SHEU, S. 1998. Patching: A multicast technique for true video-on-demand services. In Proceedings of the 12th ACM International Conference on Multimedia. ACM, New York, 191–200.</a:t>
            </a:r>
          </a:p>
          <a:p>
            <a:r>
              <a:rPr lang="en-US" dirty="0"/>
              <a:t>SATO, K., KATSUMOTO, M., AND MIKI, T. 2005. Fragmented patching: New VOD technique that supports client mobility. In Proceedings of the 19th International Conference on Advanced Information Networking and Applications (AINA’05). Vol. 1. 527–532.</a:t>
            </a:r>
          </a:p>
        </p:txBody>
      </p:sp>
    </p:spTree>
    <p:extLst>
      <p:ext uri="{BB962C8B-B14F-4D97-AF65-F5344CB8AC3E}">
        <p14:creationId xmlns:p14="http://schemas.microsoft.com/office/powerpoint/2010/main" val="2356647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2F633-FAD8-49F6-88D5-EFB97052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on Demand (</a:t>
            </a:r>
            <a:r>
              <a:rPr lang="en-US" dirty="0" err="1"/>
              <a:t>VoD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DA6BE-AAD7-4931-A460-564825D04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 multiple video requests simultaneously while minimizing:</a:t>
            </a:r>
          </a:p>
          <a:p>
            <a:pPr lvl="1"/>
            <a:r>
              <a:rPr lang="en-US" dirty="0"/>
              <a:t>Client bandwidth: # of concurrent retrieval channels in client side</a:t>
            </a:r>
          </a:p>
          <a:p>
            <a:pPr lvl="1"/>
            <a:r>
              <a:rPr lang="en-US" dirty="0"/>
              <a:t>Client buffer requirement: client cache to store the video data</a:t>
            </a:r>
          </a:p>
          <a:p>
            <a:pPr lvl="1"/>
            <a:r>
              <a:rPr lang="en-US" dirty="0"/>
              <a:t>Start-up delay: time from issuing to responding the request</a:t>
            </a:r>
          </a:p>
        </p:txBody>
      </p:sp>
    </p:spTree>
    <p:extLst>
      <p:ext uri="{BB962C8B-B14F-4D97-AF65-F5344CB8AC3E}">
        <p14:creationId xmlns:p14="http://schemas.microsoft.com/office/powerpoint/2010/main" val="384023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6DD3F-C447-4673-924F-6167F535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0DDF3-AC03-473C-979E-EB5BD9C3F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Batching:</a:t>
            </a:r>
          </a:p>
          <a:p>
            <a:pPr lvl="1"/>
            <a:r>
              <a:rPr lang="en-US" dirty="0"/>
              <a:t>Time interval: h</a:t>
            </a:r>
          </a:p>
          <a:p>
            <a:pPr lvl="1"/>
            <a:r>
              <a:rPr lang="en-US" dirty="0"/>
              <a:t>Clients request arriving between h(i-1) to hi are served in hi</a:t>
            </a:r>
          </a:p>
          <a:p>
            <a:pPr lvl="1"/>
            <a:r>
              <a:rPr lang="en-US" dirty="0"/>
              <a:t>Smaller h: higher server bandwidth</a:t>
            </a:r>
          </a:p>
          <a:p>
            <a:pPr lvl="1"/>
            <a:r>
              <a:rPr lang="en-US" dirty="0"/>
              <a:t>Higher h: higher waiting time of the clients</a:t>
            </a:r>
          </a:p>
          <a:p>
            <a:pPr lvl="1"/>
            <a:r>
              <a:rPr lang="en-US" dirty="0"/>
              <a:t>Only near </a:t>
            </a:r>
            <a:r>
              <a:rPr lang="en-US" dirty="0" err="1"/>
              <a:t>VoD</a:t>
            </a:r>
            <a:r>
              <a:rPr lang="en-US" dirty="0"/>
              <a:t> </a:t>
            </a:r>
            <a:r>
              <a:rPr lang="en-US" dirty="0" err="1"/>
              <a:t>delievered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89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D7E9-D0C9-42DE-837E-11BE6AF2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solutions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197A-CFF0-4724-BBC0-9F6E4D982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8754"/>
                <a:ext cx="10515600" cy="5319246"/>
              </a:xfrm>
            </p:spPr>
            <p:txBody>
              <a:bodyPr/>
              <a:lstStyle/>
              <a:p>
                <a:r>
                  <a:rPr lang="en-US" dirty="0"/>
                  <a:t>Patching (non-hierarchical)</a:t>
                </a:r>
              </a:p>
              <a:p>
                <a:pPr lvl="1"/>
                <a:r>
                  <a:rPr lang="en-US" dirty="0"/>
                  <a:t>L: video length;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: client arrival rate</a:t>
                </a:r>
              </a:p>
              <a:p>
                <a:pPr lvl="1"/>
                <a:r>
                  <a:rPr lang="en-US" dirty="0"/>
                  <a:t>Time when the </a:t>
                </a:r>
                <a:r>
                  <a:rPr lang="en-US" dirty="0" err="1"/>
                  <a:t>i-th</a:t>
                </a:r>
                <a:r>
                  <a:rPr lang="en-US" dirty="0"/>
                  <a:t> request for such video issues: t</a:t>
                </a:r>
                <a:r>
                  <a:rPr lang="en-US" baseline="-25000" dirty="0"/>
                  <a:t>i</a:t>
                </a:r>
              </a:p>
              <a:p>
                <a:pPr lvl="1"/>
                <a:r>
                  <a:rPr lang="en-US" dirty="0"/>
                  <a:t>Regular channel: created for first client requesting such video</a:t>
                </a:r>
              </a:p>
              <a:p>
                <a:pPr lvl="1"/>
                <a:r>
                  <a:rPr lang="en-US" dirty="0"/>
                  <a:t>Patch channel:</a:t>
                </a:r>
              </a:p>
              <a:p>
                <a:pPr lvl="2"/>
                <a:r>
                  <a:rPr lang="en-US" dirty="0"/>
                  <a:t>Created for client requests at within L after the first client request: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Exist long enough to serve video from start to t</a:t>
                </a:r>
                <a:r>
                  <a:rPr lang="en-US" baseline="-25000" dirty="0"/>
                  <a:t>i</a:t>
                </a:r>
              </a:p>
              <a:p>
                <a:pPr lvl="1"/>
                <a:r>
                  <a:rPr lang="en-US" dirty="0"/>
                  <a:t>Clients play video from patch channels while caching video after t</a:t>
                </a:r>
                <a:r>
                  <a:rPr lang="en-US" baseline="-25000" dirty="0"/>
                  <a:t>i</a:t>
                </a:r>
                <a:r>
                  <a:rPr lang="en-US" dirty="0"/>
                  <a:t> from regular patch</a:t>
                </a:r>
              </a:p>
              <a:p>
                <a:pPr lvl="1"/>
                <a:r>
                  <a:rPr lang="en-US" dirty="0"/>
                  <a:t>Theoretical limit of server bandwidth: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197A-CFF0-4724-BBC0-9F6E4D982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8754"/>
                <a:ext cx="10515600" cy="5319246"/>
              </a:xfrm>
              <a:blipFill>
                <a:blip r:embed="rId2"/>
                <a:stretch>
                  <a:fillRect l="-1043" t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201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D842A-6FCB-4BF4-8DEF-A4009EC6C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C809B-2940-426E-9DCB-F95A8FDE8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Patching (non-hierarchical) example:</a:t>
            </a:r>
          </a:p>
          <a:p>
            <a:pPr lvl="1"/>
            <a:r>
              <a:rPr lang="en-US" dirty="0"/>
              <a:t>Client 2 joins at t=3m</a:t>
            </a:r>
          </a:p>
          <a:p>
            <a:pPr lvl="1"/>
            <a:r>
              <a:rPr lang="en-US" dirty="0"/>
              <a:t>At t=6m: </a:t>
            </a:r>
          </a:p>
          <a:p>
            <a:pPr lvl="2"/>
            <a:r>
              <a:rPr lang="en-US" dirty="0"/>
              <a:t>client 2 plays first 3m of the video from patch channel</a:t>
            </a:r>
          </a:p>
          <a:p>
            <a:pPr lvl="2"/>
            <a:r>
              <a:rPr lang="en-US" dirty="0"/>
              <a:t>Cached video between 3m and 6m from the regular channel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63EC52-EDDB-4995-89E6-1E3BB1B1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789" y="3731389"/>
            <a:ext cx="5639258" cy="285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D842A-6FCB-4BF4-8DEF-A4009EC6C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C809B-2940-426E-9DCB-F95A8FDE8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Patching (non-hierarchical) example:</a:t>
            </a:r>
          </a:p>
          <a:p>
            <a:pPr lvl="1"/>
            <a:r>
              <a:rPr lang="en-US" dirty="0"/>
              <a:t>Similarly, client 3 and 4 joins at t=4m and t=5m. </a:t>
            </a:r>
          </a:p>
          <a:p>
            <a:pPr lvl="1"/>
            <a:r>
              <a:rPr lang="en-US" dirty="0"/>
              <a:t>Each creates a patch channels lasting for 4m and 5m respectively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D5CF82-8679-4FFD-9E3D-12D79D4A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301" y="3226691"/>
            <a:ext cx="6339753" cy="330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2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C4AF4-7360-4166-A837-B0C3A5C8C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C283FC-7DFC-460C-8E84-407785A0EB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Existing hierarchical patch methods:</a:t>
                </a:r>
              </a:p>
              <a:p>
                <a:pPr lvl="1"/>
                <a:r>
                  <a:rPr lang="en-US" dirty="0"/>
                  <a:t>Double Patching:</a:t>
                </a:r>
              </a:p>
              <a:p>
                <a:pPr lvl="2"/>
                <a:r>
                  <a:rPr lang="en-US" dirty="0"/>
                  <a:t>Patching exits in 2 levels, the second level depicts the time window</a:t>
                </a:r>
              </a:p>
              <a:p>
                <a:pPr lvl="2"/>
                <a:r>
                  <a:rPr lang="en-US" dirty="0"/>
                  <a:t>clients arriving within the same time window share the patch</a:t>
                </a:r>
              </a:p>
              <a:p>
                <a:pPr lvl="1"/>
                <a:r>
                  <a:rPr lang="en-US" dirty="0"/>
                  <a:t>Fragmented Patching: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: Client arrival rate</a:t>
                </a:r>
              </a:p>
              <a:p>
                <a:pPr lvl="2"/>
                <a:r>
                  <a:rPr lang="en-US" dirty="0"/>
                  <a:t>Video divided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segments</a:t>
                </a:r>
              </a:p>
              <a:p>
                <a:pPr lvl="2"/>
                <a:r>
                  <a:rPr lang="en-US" dirty="0"/>
                  <a:t>Regular transmission of each segment always exists</a:t>
                </a:r>
              </a:p>
              <a:p>
                <a:pPr lvl="2"/>
                <a:r>
                  <a:rPr lang="en-US" dirty="0"/>
                  <a:t>Generally not reaching theoretical limit of bandwidth</a:t>
                </a:r>
              </a:p>
              <a:p>
                <a:pPr lvl="2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C283FC-7DFC-460C-8E84-407785A0E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282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0DBC-E4EB-4F08-A713-FFC5E9BF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Patch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3B8F15-40C5-48E5-98F7-C9B505BD42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Clients concurrently retrieve video from already existed/schedule patch channels</a:t>
                </a:r>
              </a:p>
              <a:p>
                <a:r>
                  <a:rPr lang="en-US" dirty="0"/>
                  <a:t>Patches only created for missing parts of the video</a:t>
                </a:r>
              </a:p>
              <a:p>
                <a:r>
                  <a:rPr lang="en-US" dirty="0"/>
                  <a:t>More bandwidth on client sides as client downloads from more channels concurrently</a:t>
                </a:r>
              </a:p>
              <a:p>
                <a:r>
                  <a:rPr lang="en-US" dirty="0"/>
                  <a:t>Bandwidth on server sides: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3B8F15-40C5-48E5-98F7-C9B505BD42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4480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1810</TotalTime>
  <Words>1330</Words>
  <Application>Microsoft Office PowerPoint</Application>
  <PresentationFormat>Widescreen</PresentationFormat>
  <Paragraphs>170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Hierarchical Video Patching with Optimal Server Bandwidth</vt:lpstr>
      <vt:lpstr>Outline</vt:lpstr>
      <vt:lpstr>Video on Demand (VoD)</vt:lpstr>
      <vt:lpstr>Related solutions</vt:lpstr>
      <vt:lpstr>Related solutions</vt:lpstr>
      <vt:lpstr>Related Solution</vt:lpstr>
      <vt:lpstr>Related Solution</vt:lpstr>
      <vt:lpstr>Related Solution</vt:lpstr>
      <vt:lpstr>Hierarchical Patch</vt:lpstr>
      <vt:lpstr>Hierarchical Patch (example)</vt:lpstr>
      <vt:lpstr>Hierarchical Patch (example)</vt:lpstr>
      <vt:lpstr>Simulation</vt:lpstr>
      <vt:lpstr>Performance</vt:lpstr>
      <vt:lpstr>Performance</vt:lpstr>
      <vt:lpstr>Performance</vt:lpstr>
      <vt:lpstr>Performance</vt:lpstr>
      <vt:lpstr>Performance</vt:lpstr>
      <vt:lpstr>Performance</vt:lpstr>
      <vt:lpstr>Performance</vt:lpstr>
      <vt:lpstr>Performance</vt:lpstr>
      <vt:lpstr>Performance</vt:lpstr>
      <vt:lpstr>Performance</vt:lpstr>
      <vt:lpstr>Performance</vt:lpstr>
      <vt:lpstr>Pros &amp; Cons</vt:lpstr>
      <vt:lpstr>Comments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Qiu, Junpeng</dc:creator>
  <cp:lastModifiedBy>俊鹏 邱</cp:lastModifiedBy>
  <cp:revision>86</cp:revision>
  <dcterms:created xsi:type="dcterms:W3CDTF">2018-09-23T22:01:19Z</dcterms:created>
  <dcterms:modified xsi:type="dcterms:W3CDTF">2018-09-25T04:14:59Z</dcterms:modified>
</cp:coreProperties>
</file>